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9" r:id="rId4"/>
    <p:sldId id="262" r:id="rId5"/>
    <p:sldId id="263" r:id="rId6"/>
    <p:sldId id="264" r:id="rId7"/>
    <p:sldId id="265" r:id="rId8"/>
    <p:sldId id="269" r:id="rId9"/>
    <p:sldId id="266" r:id="rId10"/>
    <p:sldId id="267" r:id="rId11"/>
    <p:sldId id="268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03/07/2024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02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03/07/2024</a:t>
            </a:fld>
            <a:endParaRPr lang="en-A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42435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03/07/2024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05949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03/07/2024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6914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03/07/2024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30556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03/07/2024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1357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03/07/2024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26417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03/07/2024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61109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03/07/2024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6624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03/07/2024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33754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03/07/2024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5841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03/07/2024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5769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03/07/2024</a:t>
            </a:fld>
            <a:endParaRPr lang="en-A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5089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03/07/2024</a:t>
            </a:fld>
            <a:endParaRPr lang="en-A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80369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03/07/2024</a:t>
            </a:fld>
            <a:endParaRPr lang="en-A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8017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03/07/2024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19129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7596F-2206-4756-AA56-704E7E9C31CC}" type="datetimeFigureOut">
              <a:rPr lang="en-AE" smtClean="0"/>
              <a:t>03/07/2024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30954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667596F-2206-4756-AA56-704E7E9C31CC}" type="datetimeFigureOut">
              <a:rPr lang="en-AE" smtClean="0"/>
              <a:t>03/07/2024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CBAF74D-6D79-44D5-AEC4-D1CDEF9932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928679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77C59-C5E2-4CE2-8E3B-8E422A4A7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6535" y="1142999"/>
            <a:ext cx="8001000" cy="785192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BUSINESS INSIGHTS 360</a:t>
            </a:r>
            <a:endParaRPr lang="en-AE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E0260-C59D-4ABC-9259-8F4C9C11A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6790" y="5265163"/>
            <a:ext cx="3042236" cy="1046185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Presented by:</a:t>
            </a:r>
          </a:p>
          <a:p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Janaki Patel</a:t>
            </a:r>
            <a:endParaRPr lang="en-AE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97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DDA93D-5FEC-4416-B71E-1BB480EDE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574" y="553997"/>
            <a:ext cx="12261574" cy="62960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494ABE-F6B4-4A64-B342-EA78E6D54F63}"/>
              </a:ext>
            </a:extLst>
          </p:cNvPr>
          <p:cNvSpPr txBox="1"/>
          <p:nvPr/>
        </p:nvSpPr>
        <p:spPr>
          <a:xfrm>
            <a:off x="0" y="0"/>
            <a:ext cx="11996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 View</a:t>
            </a:r>
            <a:endParaRPr lang="en-AE" sz="3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308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E83FE-BA77-4D50-ABBD-D014EB5E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997"/>
            <a:ext cx="12192000" cy="6295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D2A489-5E29-4ED3-BEC7-AE3E245F51B9}"/>
              </a:ext>
            </a:extLst>
          </p:cNvPr>
          <p:cNvSpPr txBox="1"/>
          <p:nvPr/>
        </p:nvSpPr>
        <p:spPr>
          <a:xfrm>
            <a:off x="0" y="0"/>
            <a:ext cx="11996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Marketing View</a:t>
            </a:r>
            <a:endParaRPr lang="en-AE" sz="3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518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3EEEC-B356-4B80-8678-512CF20B3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7" y="553998"/>
            <a:ext cx="12134825" cy="6304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2A5F23-A94C-46D6-98F8-7CDF1E79C0FC}"/>
              </a:ext>
            </a:extLst>
          </p:cNvPr>
          <p:cNvSpPr txBox="1"/>
          <p:nvPr/>
        </p:nvSpPr>
        <p:spPr>
          <a:xfrm>
            <a:off x="0" y="0"/>
            <a:ext cx="11996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Executive View</a:t>
            </a:r>
            <a:endParaRPr lang="en-AE" sz="3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44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8F523A-0DF8-4553-A68C-0260BEC15F15}"/>
              </a:ext>
            </a:extLst>
          </p:cNvPr>
          <p:cNvSpPr txBox="1"/>
          <p:nvPr/>
        </p:nvSpPr>
        <p:spPr>
          <a:xfrm>
            <a:off x="904461" y="719795"/>
            <a:ext cx="101180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i="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445F7-AAA1-48A0-8380-55B76B609C01}"/>
              </a:ext>
            </a:extLst>
          </p:cNvPr>
          <p:cNvSpPr txBox="1"/>
          <p:nvPr/>
        </p:nvSpPr>
        <p:spPr>
          <a:xfrm>
            <a:off x="904461" y="1828800"/>
            <a:ext cx="1011803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b="0" i="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AtliQ</a:t>
            </a:r>
            <a:r>
              <a:rPr lang="en-GB" sz="2400" b="0" i="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Hardware is a consumer goods electronics company having operations in various countries. Due to the lack of effective analytics the company faced a major loss in Latin America. Senior executives of this company have decided to invest in a data analytics project and have assigned a team for this work. Has decided to use </a:t>
            </a:r>
            <a:r>
              <a:rPr lang="en-GB" sz="2400" b="0" i="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  <a:r>
              <a:rPr lang="en-GB" sz="2400" b="0" i="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the first time to execute data analytics. </a:t>
            </a:r>
          </a:p>
        </p:txBody>
      </p:sp>
    </p:spTree>
    <p:extLst>
      <p:ext uri="{BB962C8B-B14F-4D97-AF65-F5344CB8AC3E}">
        <p14:creationId xmlns:p14="http://schemas.microsoft.com/office/powerpoint/2010/main" val="3797815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BEF3C-ABCF-4D51-8A37-39F19A99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493" y="811263"/>
            <a:ext cx="10329544" cy="701040"/>
          </a:xfrm>
        </p:spPr>
        <p:txBody>
          <a:bodyPr>
            <a:noAutofit/>
          </a:bodyPr>
          <a:lstStyle/>
          <a:p>
            <a:pPr algn="ctr"/>
            <a:r>
              <a:rPr kumimoji="0" lang="en-GB" sz="4000" b="1" i="0" u="none" strike="noStrike" kern="1200" cap="none" spc="-5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Regarding </a:t>
            </a:r>
            <a:r>
              <a:rPr kumimoji="0" lang="en-GB" sz="4000" b="1" i="0" u="none" strike="noStrike" kern="1200" cap="none" spc="-5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AtliQ</a:t>
            </a:r>
            <a:r>
              <a:rPr kumimoji="0" lang="en-GB" sz="4000" b="1" i="0" u="none" strike="noStrike" kern="1200" cap="none" spc="-5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and its Business model...</a:t>
            </a:r>
            <a:endParaRPr lang="en-AE" sz="4000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ADD64-7B2A-41B9-95E1-00FB657FD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01100" y="2115026"/>
            <a:ext cx="3154364" cy="3292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E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AtliQ</a:t>
            </a:r>
            <a:r>
              <a:rPr lang="en-AE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Hardware, a dynamic player in computer hardware and peripherals, caters to major clients like Amazon, Flipkart, Neptune, Croma, and its own e-stores, utilizing various channels such as direct, retailer, and distribution.</a:t>
            </a:r>
            <a:br>
              <a:rPr lang="en-AE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AE" dirty="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5F100-029D-4EBB-AE65-0C1AD311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530" y="1856746"/>
            <a:ext cx="6838507" cy="430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4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1C4D29-DF91-4BFC-9785-DE20EC514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961" y="2804106"/>
            <a:ext cx="6668078" cy="1249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84A72-592E-492A-AD0B-A55FF8837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961" y="2804106"/>
            <a:ext cx="6668078" cy="12497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DB554-F67E-474B-BA16-7E04C647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961" y="2804106"/>
            <a:ext cx="6668078" cy="1249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064A0C-5DDB-4888-9331-6A9941F23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595" y="2804106"/>
            <a:ext cx="9324021" cy="1628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BACD0F-9582-4BBD-85AE-8E022A63B0B1}"/>
              </a:ext>
            </a:extLst>
          </p:cNvPr>
          <p:cNvSpPr txBox="1"/>
          <p:nvPr/>
        </p:nvSpPr>
        <p:spPr>
          <a:xfrm>
            <a:off x="1678596" y="785191"/>
            <a:ext cx="9204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</a:t>
            </a:r>
            <a:endParaRPr lang="en-AE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12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B449AEB-3C17-47BB-B23C-401A24CA6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3267" y="1562651"/>
            <a:ext cx="9165466" cy="4758636"/>
          </a:xfrm>
        </p:spPr>
        <p:txBody>
          <a:bodyPr>
            <a:noAutofit/>
          </a:bodyPr>
          <a:lstStyle/>
          <a:p>
            <a:pPr>
              <a:spcAft>
                <a:spcPts val="800"/>
              </a:spcAft>
            </a:pPr>
            <a:r>
              <a:rPr lang="en-GB" sz="2000" b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- gdb041</a:t>
            </a:r>
            <a:endParaRPr lang="en-AE" sz="2000" b="1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dim_customer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dim_market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dim_product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fact_forecast_monthly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fact_sales_monthly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AE" sz="20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AE" sz="20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b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- gdb056</a:t>
            </a:r>
            <a:endParaRPr lang="en-AE" sz="2000" b="1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freight_cost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gross_price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manufacturing_cost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pre_invoice_deductions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GB" sz="20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post_invoice_deductions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AE" sz="20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E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b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Excel/ CSV Files</a:t>
            </a: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AE" sz="20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targets and market share</a:t>
            </a:r>
            <a:endParaRPr lang="en-AE" sz="20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F654B-3D48-40B7-90EC-9663F150771C}"/>
              </a:ext>
            </a:extLst>
          </p:cNvPr>
          <p:cNvSpPr txBox="1"/>
          <p:nvPr/>
        </p:nvSpPr>
        <p:spPr>
          <a:xfrm>
            <a:off x="1513267" y="705678"/>
            <a:ext cx="9777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Source</a:t>
            </a:r>
            <a:endParaRPr lang="en-AE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073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B449AEB-3C17-47BB-B23C-401A24CA6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3267" y="1562650"/>
            <a:ext cx="9165466" cy="5086627"/>
          </a:xfrm>
        </p:spPr>
        <p:txBody>
          <a:bodyPr>
            <a:noAutofit/>
          </a:bodyPr>
          <a:lstStyle/>
          <a:p>
            <a:pPr>
              <a:spcAft>
                <a:spcPts val="800"/>
              </a:spcAft>
            </a:pPr>
            <a:r>
              <a:rPr lang="en-GB" sz="1800" b="1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Gross_price</a:t>
            </a:r>
            <a:r>
              <a:rPr lang="en-GB" sz="1800" b="1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Base price set for product.</a:t>
            </a:r>
          </a:p>
          <a:p>
            <a:pPr>
              <a:spcAft>
                <a:spcPts val="800"/>
              </a:spcAft>
            </a:pPr>
            <a:r>
              <a:rPr lang="en-GB" sz="1800" b="1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Pre_invoice_deductions</a:t>
            </a:r>
            <a:r>
              <a:rPr lang="en-GB" sz="1800" b="1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Discount to customer set at the beginning of financial year.</a:t>
            </a:r>
          </a:p>
          <a:p>
            <a:pPr>
              <a:spcAft>
                <a:spcPts val="800"/>
              </a:spcAft>
            </a:pPr>
            <a:r>
              <a:rPr lang="en-GB" sz="1800" b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 Invoice sale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Gross price -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Pre_invoice_deduction</a:t>
            </a:r>
            <a:endParaRPr lang="en-GB" sz="18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GB" sz="1800" b="1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Post_invoice_deductions</a:t>
            </a:r>
            <a:r>
              <a:rPr lang="en-GB" sz="1800" b="1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Details of post-invoice deductions and other deductions (Promotional offers, Placement fees and Performance Rebate)</a:t>
            </a:r>
          </a:p>
          <a:p>
            <a:pPr>
              <a:spcAft>
                <a:spcPts val="800"/>
              </a:spcAft>
            </a:pPr>
            <a:r>
              <a:rPr lang="en-GB" sz="1800" b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 Sales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Net Invoice sale -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Post_invoice_deductions</a:t>
            </a:r>
            <a:endParaRPr lang="en-GB" sz="1800" dirty="0">
              <a:solidFill>
                <a:schemeClr val="tx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GB" sz="1800" b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COGS (Cost of Goods Sold)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Manufacturing cost + Freight cost (Transportation) + other cost</a:t>
            </a:r>
          </a:p>
          <a:p>
            <a:pPr>
              <a:spcAft>
                <a:spcPts val="800"/>
              </a:spcAft>
            </a:pPr>
            <a:r>
              <a:rPr lang="en-GB" sz="1800" b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Gross Margin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Net Sales – COGS cost</a:t>
            </a:r>
          </a:p>
          <a:p>
            <a:pPr>
              <a:spcAft>
                <a:spcPts val="800"/>
              </a:spcAft>
            </a:pPr>
            <a:r>
              <a:rPr lang="en-GB" sz="1800" b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 Profit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Gross Margin – Operational Expenses</a:t>
            </a:r>
          </a:p>
          <a:p>
            <a:pPr>
              <a:spcAft>
                <a:spcPts val="800"/>
              </a:spcAft>
            </a:pPr>
            <a:r>
              <a:rPr lang="en-GB" sz="1800" b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 Error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 Forecast Quantity– Actual Quantity</a:t>
            </a:r>
          </a:p>
          <a:p>
            <a:pPr>
              <a:spcAft>
                <a:spcPts val="800"/>
              </a:spcAft>
            </a:pPr>
            <a:r>
              <a:rPr lang="en-GB" sz="1800" b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Abs Error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 ABS(Net error)</a:t>
            </a:r>
          </a:p>
          <a:p>
            <a:pPr>
              <a:spcAft>
                <a:spcPts val="800"/>
              </a:spcAft>
            </a:pPr>
            <a:r>
              <a:rPr lang="en-GB" sz="1800" b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Forecast Accuracy 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1 - Abs Error %</a:t>
            </a:r>
            <a:endParaRPr lang="en-AE" sz="1800" dirty="0">
              <a:solidFill>
                <a:schemeClr val="tx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F654B-3D48-40B7-90EC-9663F150771C}"/>
              </a:ext>
            </a:extLst>
          </p:cNvPr>
          <p:cNvSpPr txBox="1"/>
          <p:nvPr/>
        </p:nvSpPr>
        <p:spPr>
          <a:xfrm>
            <a:off x="1513266" y="496956"/>
            <a:ext cx="9668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terms</a:t>
            </a:r>
            <a:endParaRPr lang="en-AE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999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32EF50-DA5C-49A7-86F0-F4BE92389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" y="553998"/>
            <a:ext cx="11996532" cy="6154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73D03-281D-471A-8619-32C92F459B1A}"/>
              </a:ext>
            </a:extLst>
          </p:cNvPr>
          <p:cNvSpPr txBox="1"/>
          <p:nvPr/>
        </p:nvSpPr>
        <p:spPr>
          <a:xfrm>
            <a:off x="0" y="0"/>
            <a:ext cx="11996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Home Page</a:t>
            </a:r>
            <a:endParaRPr lang="en-AE" sz="3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26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FADE40-E7B8-4CAB-A0E5-4E51AD723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998"/>
            <a:ext cx="12192000" cy="6270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6A5A8E-3844-4D65-930F-A44B32E1A704}"/>
              </a:ext>
            </a:extLst>
          </p:cNvPr>
          <p:cNvSpPr txBox="1"/>
          <p:nvPr/>
        </p:nvSpPr>
        <p:spPr>
          <a:xfrm>
            <a:off x="0" y="0"/>
            <a:ext cx="11996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Finance View</a:t>
            </a:r>
            <a:endParaRPr lang="en-AE" sz="3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740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27ECC-F67A-46B3-8CE4-F64D1749748D}"/>
              </a:ext>
            </a:extLst>
          </p:cNvPr>
          <p:cNvSpPr txBox="1"/>
          <p:nvPr/>
        </p:nvSpPr>
        <p:spPr>
          <a:xfrm>
            <a:off x="0" y="0"/>
            <a:ext cx="11996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Supply Chain View</a:t>
            </a:r>
            <a:endParaRPr lang="en-AE" sz="3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CC922-4AAC-4BC9-9FD0-4AE8A687F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407"/>
            <a:ext cx="12192000" cy="62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4108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152</TotalTime>
  <Words>341</Words>
  <Application>Microsoft Office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Century Gothic</vt:lpstr>
      <vt:lpstr>Wingdings 3</vt:lpstr>
      <vt:lpstr>Slice</vt:lpstr>
      <vt:lpstr>BUSINESS INSIGHTS 360</vt:lpstr>
      <vt:lpstr>PowerPoint Presentation</vt:lpstr>
      <vt:lpstr>Regarding AtliQ and its Business model...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INSIGHTS 360</dc:title>
  <dc:creator>Janaki Patel</dc:creator>
  <cp:lastModifiedBy>Janaki Patel</cp:lastModifiedBy>
  <cp:revision>13</cp:revision>
  <dcterms:created xsi:type="dcterms:W3CDTF">2024-07-02T12:36:16Z</dcterms:created>
  <dcterms:modified xsi:type="dcterms:W3CDTF">2024-07-03T14:35:54Z</dcterms:modified>
</cp:coreProperties>
</file>